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334" r:id="rId2"/>
    <p:sldId id="390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98" r:id="rId17"/>
    <p:sldId id="299" r:id="rId18"/>
    <p:sldId id="300" r:id="rId19"/>
    <p:sldId id="296" r:id="rId20"/>
    <p:sldId id="301" r:id="rId21"/>
    <p:sldId id="297" r:id="rId22"/>
    <p:sldId id="302" r:id="rId23"/>
    <p:sldId id="303" r:id="rId24"/>
    <p:sldId id="305" r:id="rId25"/>
    <p:sldId id="306" r:id="rId26"/>
    <p:sldId id="354" r:id="rId27"/>
    <p:sldId id="355" r:id="rId28"/>
    <p:sldId id="356" r:id="rId29"/>
    <p:sldId id="357" r:id="rId30"/>
    <p:sldId id="371" r:id="rId31"/>
    <p:sldId id="391" r:id="rId32"/>
    <p:sldId id="384" r:id="rId33"/>
    <p:sldId id="304" r:id="rId34"/>
    <p:sldId id="392" r:id="rId35"/>
    <p:sldId id="388" r:id="rId36"/>
    <p:sldId id="275" r:id="rId37"/>
    <p:sldId id="271" r:id="rId38"/>
    <p:sldId id="272" r:id="rId39"/>
    <p:sldId id="273" r:id="rId40"/>
    <p:sldId id="274" r:id="rId41"/>
    <p:sldId id="307" r:id="rId42"/>
    <p:sldId id="335" r:id="rId43"/>
    <p:sldId id="336" r:id="rId44"/>
    <p:sldId id="337" r:id="rId45"/>
    <p:sldId id="310" r:id="rId46"/>
    <p:sldId id="358" r:id="rId47"/>
    <p:sldId id="359" r:id="rId48"/>
    <p:sldId id="360" r:id="rId49"/>
    <p:sldId id="361" r:id="rId50"/>
    <p:sldId id="394" r:id="rId51"/>
    <p:sldId id="395" r:id="rId52"/>
    <p:sldId id="338" r:id="rId53"/>
    <p:sldId id="393" r:id="rId54"/>
    <p:sldId id="281" r:id="rId55"/>
    <p:sldId id="276" r:id="rId56"/>
    <p:sldId id="277" r:id="rId57"/>
    <p:sldId id="318" r:id="rId58"/>
    <p:sldId id="319" r:id="rId59"/>
    <p:sldId id="278" r:id="rId60"/>
    <p:sldId id="279" r:id="rId61"/>
    <p:sldId id="322" r:id="rId62"/>
    <p:sldId id="323" r:id="rId63"/>
    <p:sldId id="280" r:id="rId64"/>
    <p:sldId id="317" r:id="rId65"/>
    <p:sldId id="326" r:id="rId66"/>
    <p:sldId id="339" r:id="rId67"/>
    <p:sldId id="324" r:id="rId68"/>
    <p:sldId id="325" r:id="rId69"/>
    <p:sldId id="327" r:id="rId70"/>
    <p:sldId id="315" r:id="rId71"/>
    <p:sldId id="328" r:id="rId72"/>
    <p:sldId id="330" r:id="rId73"/>
    <p:sldId id="333" r:id="rId74"/>
    <p:sldId id="332" r:id="rId75"/>
    <p:sldId id="340" r:id="rId76"/>
    <p:sldId id="341" r:id="rId77"/>
    <p:sldId id="362" r:id="rId78"/>
    <p:sldId id="363" r:id="rId79"/>
    <p:sldId id="364" r:id="rId80"/>
    <p:sldId id="366" r:id="rId81"/>
    <p:sldId id="372" r:id="rId82"/>
    <p:sldId id="396" r:id="rId83"/>
    <p:sldId id="385" r:id="rId84"/>
    <p:sldId id="342" r:id="rId85"/>
    <p:sldId id="397" r:id="rId86"/>
    <p:sldId id="389" r:id="rId87"/>
    <p:sldId id="286" r:id="rId88"/>
    <p:sldId id="282" r:id="rId89"/>
    <p:sldId id="283" r:id="rId90"/>
    <p:sldId id="284" r:id="rId91"/>
    <p:sldId id="285" r:id="rId92"/>
    <p:sldId id="287" r:id="rId93"/>
    <p:sldId id="345" r:id="rId94"/>
    <p:sldId id="346" r:id="rId95"/>
    <p:sldId id="347" r:id="rId96"/>
    <p:sldId id="367" r:id="rId97"/>
    <p:sldId id="368" r:id="rId98"/>
    <p:sldId id="399" r:id="rId99"/>
    <p:sldId id="386" r:id="rId100"/>
    <p:sldId id="344" r:id="rId101"/>
    <p:sldId id="398" r:id="rId102"/>
    <p:sldId id="288" r:id="rId103"/>
    <p:sldId id="289" r:id="rId104"/>
    <p:sldId id="290" r:id="rId105"/>
    <p:sldId id="291" r:id="rId106"/>
    <p:sldId id="292" r:id="rId107"/>
    <p:sldId id="293" r:id="rId108"/>
    <p:sldId id="294" r:id="rId109"/>
    <p:sldId id="295" r:id="rId110"/>
    <p:sldId id="348" r:id="rId111"/>
    <p:sldId id="349" r:id="rId112"/>
    <p:sldId id="350" r:id="rId113"/>
    <p:sldId id="351" r:id="rId114"/>
    <p:sldId id="352" r:id="rId115"/>
    <p:sldId id="353" r:id="rId116"/>
    <p:sldId id="369" r:id="rId117"/>
    <p:sldId id="370" r:id="rId118"/>
    <p:sldId id="381" r:id="rId119"/>
    <p:sldId id="400" r:id="rId120"/>
    <p:sldId id="387" r:id="rId1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69" d="100"/>
          <a:sy n="69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46A0-9377-4DEE-977F-F66160D45B7B}" type="datetimeFigureOut">
              <a:rPr lang="nl-NL" smtClean="0"/>
              <a:t>12-02-2018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5A58-222E-4283-9D5D-DD15CDBA7B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54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13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92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1FF6-C9FE-4C7A-BFE3-036FD5AB7233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0188-5558-4658-9ED4-5D7C50CD52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4F98-F4AF-4B1E-A0B9-573C9AB78103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109A-91A9-4B18-BCEB-1F98494AD2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953A-FE1E-46BF-9B87-92DAE866C8BE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383F-9151-46C4-A330-191C27AC4E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7507-7480-43B0-9F95-AF6DDD007B05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661A-4625-43B7-B3A1-05425E9AA5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B39A-39E6-4B07-B614-EAFF77609E58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80E-D3C3-4A6D-A1F7-C8F48ED494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FB76-5EB9-48A5-BA30-17B0682A3433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C2D5-8FBA-4484-982E-A0CD4E1BC0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A960-0D43-432E-9AB5-2001E2447069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F851-D9DC-4FD6-8DEA-3130B9EE44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87E2-F36F-4474-AB91-FA2072F9C349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353F-5DE3-478F-9A91-D185789DC1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8848-F918-4A8D-840C-0ECDDEE63242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BACF-F497-4B3A-A0A3-5B065F2C00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601A-A4B9-4F00-A761-D9E71F461963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34B4-DAE8-47B3-971A-54B9C9686E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6104-3545-43D4-86C9-5434D25030E6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197-AA9E-49FF-8B27-E82D54B384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68D6E-A012-42EB-8065-B2EC349D615F}" type="datetimeFigureOut">
              <a:rPr lang="nl-NL"/>
              <a:pPr>
                <a:defRPr/>
              </a:pPr>
              <a:t>12-02-2018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97E33-7808-454C-8F9F-12322E0CC2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nl/imgres?imgurl=http://cms.qlictonline.nl/users/pcbsdefontein_26am/images/1Maan/maan.gif&amp;imgrefurl=http://cms.qlictonline.nl/users/pcbsdefontein_26am/?pid=88&amp;usg=__EuG466NGZYeLoCDdAJwdiGAfbdU=&amp;h=300&amp;w=300&amp;sz=52&amp;hl=nl&amp;start=3&amp;um=1&amp;itbs=1&amp;tbnid=-sDAlJTxem_VyM:&amp;tbnh=116&amp;tbnw=116&amp;prev=/images?q=maan&amp;um=1&amp;hl=nl&amp;sa=N&amp;rlz=1T4SUNC_nlNL354NL355&amp;ndsp=18&amp;tbs=isch:1" TargetMode="Externa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nl/imgres?imgurl=http://www.freewebs.com/jrkveendam/wond.jpg&amp;imgrefurl=http://jrkveendam.webs.com/nieuwsvaneigenbodem.htm&amp;usg=__HXTxz6JScKd3iud_Cj2kTuuxxu0=&amp;h=571&amp;w=840&amp;sz=73&amp;hl=nl&amp;start=2&amp;um=1&amp;itbs=1&amp;tbnid=8ehneOMN2huuhM:&amp;tbnh=99&amp;tbnw=145&amp;prev=/images?q=wond&amp;um=1&amp;hl=nl&amp;sa=G&amp;rlz=1T4SUNC_nlNL354NL355&amp;tbs=isch:1" TargetMode="Externa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nl/imgres?imgurl=http://home.planet.nl/~hietb062/abc/krul.gif&amp;imgrefurl=http://home.planet.nl/~hietb062/abc/abc.htm&amp;usg=__OU6u9w9ovKwTu2gpn4xzvq6mteo=&amp;h=297&amp;w=258&amp;sz=4&amp;hl=nl&amp;start=3&amp;um=1&amp;itbs=1&amp;tbnid=NhpYwwwmnFX_qM:&amp;tbnh=116&amp;tbnw=101&amp;prev=/images?q=krul&amp;um=1&amp;hl=nl&amp;sa=G&amp;rlz=1T4SUNC_nlNL354NL355&amp;tbs=isch: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fiat500club.nl/leden/leden-highresfoto.asp?foto_id=5076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nl-NL" dirty="0"/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/>
              <a:t>Cursus 4  – Module 6</a:t>
            </a:r>
          </a:p>
          <a:p>
            <a:pPr marL="0" indent="0" algn="ctr" eaLnBrk="1" hangingPunct="1">
              <a:buFont typeface="Arial" charset="0"/>
              <a:buNone/>
            </a:pPr>
            <a:endParaRPr lang="nl-NL"/>
          </a:p>
          <a:p>
            <a:pPr marL="0" indent="0" algn="ctr" eaLnBrk="1" hangingPunct="1">
              <a:buFont typeface="Arial" charset="0"/>
              <a:buNone/>
            </a:pPr>
            <a:r>
              <a:rPr lang="nl-NL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 </a:t>
            </a:r>
            <a:r>
              <a:rPr lang="nl-NL" sz="2800">
                <a:latin typeface="Arial" charset="0"/>
                <a:cs typeface="Arial" charset="0"/>
              </a:rPr>
              <a:t>schild</a:t>
            </a:r>
          </a:p>
        </p:txBody>
      </p:sp>
      <p:pic>
        <p:nvPicPr>
          <p:cNvPr id="10243" name="Picture 5" descr="Plastikartikel_Ruestungen_Schilder_Ritterschild_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5337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sz="4400" dirty="0"/>
          </a:p>
          <a:p>
            <a:pPr eaLnBrk="1" hangingPunct="1">
              <a:buFont typeface="Arial" charset="0"/>
              <a:buNone/>
            </a:pPr>
            <a:endParaRPr lang="nl-NL" sz="4400" dirty="0"/>
          </a:p>
          <a:p>
            <a:pPr algn="ctr" eaLnBrk="1" hangingPunct="1">
              <a:buFont typeface="Arial" charset="0"/>
              <a:buNone/>
            </a:pPr>
            <a:r>
              <a:rPr lang="nl-NL" sz="4400" dirty="0"/>
              <a:t>Dag 5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schat </a:t>
            </a:r>
          </a:p>
          <a:p>
            <a:r>
              <a:rPr lang="nl-NL" dirty="0"/>
              <a:t>de berg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gat</a:t>
            </a:r>
          </a:p>
          <a:p>
            <a:r>
              <a:rPr lang="nl-NL" dirty="0"/>
              <a:t>graven</a:t>
            </a:r>
          </a:p>
          <a:p>
            <a:r>
              <a:rPr lang="nl-NL" dirty="0"/>
              <a:t>de hoop</a:t>
            </a:r>
          </a:p>
        </p:txBody>
      </p:sp>
      <p:pic>
        <p:nvPicPr>
          <p:cNvPr id="4" name="Picture 6" descr="foto%20schatk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456" y="3309545"/>
            <a:ext cx="3096344" cy="30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758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143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Woord van de dag: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het</a:t>
            </a:r>
            <a:r>
              <a:rPr lang="nl-NL" dirty="0"/>
              <a:t> </a:t>
            </a: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bos</a:t>
            </a:r>
          </a:p>
        </p:txBody>
      </p:sp>
      <p:pic>
        <p:nvPicPr>
          <p:cNvPr id="88067" name="Picture 7" descr="b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1724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143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de maan</a:t>
            </a:r>
          </a:p>
        </p:txBody>
      </p:sp>
      <p:pic>
        <p:nvPicPr>
          <p:cNvPr id="89091" name="Picture 2" descr="http://t0.gstatic.com/images?q=tbn:-sDAlJTxem_VyM:http://cms.qlictonline.nl/users/pcbsdefontein_26am/images/1Maan/maa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71500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143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>
                <a:latin typeface="Arial" pitchFamily="34" charset="0"/>
                <a:ea typeface="+mn-ea"/>
                <a:cs typeface="Arial" pitchFamily="34" charset="0"/>
              </a:rPr>
              <a:t>de paddenstoel</a:t>
            </a:r>
          </a:p>
        </p:txBody>
      </p:sp>
      <p:pic>
        <p:nvPicPr>
          <p:cNvPr id="90115" name="Picture 7" descr="paddensto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9211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286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>
                <a:latin typeface="Arial" pitchFamily="34" charset="0"/>
                <a:ea typeface="+mn-ea"/>
                <a:cs typeface="Arial" pitchFamily="34" charset="0"/>
              </a:rPr>
              <a:t>de ruit</a:t>
            </a:r>
          </a:p>
        </p:txBody>
      </p:sp>
      <p:pic>
        <p:nvPicPr>
          <p:cNvPr id="91139" name="Picture 7" descr="ra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47211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de scheur</a:t>
            </a:r>
          </a:p>
        </p:txBody>
      </p:sp>
      <p:pic>
        <p:nvPicPr>
          <p:cNvPr id="92163" name="Picture 7" descr="CEO_gescheurde_br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15875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38" y="5286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>
                <a:latin typeface="Arial" pitchFamily="34" charset="0"/>
                <a:ea typeface="+mn-ea"/>
                <a:cs typeface="Arial" pitchFamily="34" charset="0"/>
              </a:rPr>
              <a:t>de schram</a:t>
            </a:r>
          </a:p>
        </p:txBody>
      </p:sp>
      <p:pic>
        <p:nvPicPr>
          <p:cNvPr id="93187" name="Picture 2" descr="http://t3.gstatic.com/images?q=tbn:8ehneOMN2huuhM:http://www.freewebs.com/jrkveendam/w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76469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de straf</a:t>
            </a:r>
          </a:p>
        </p:txBody>
      </p:sp>
      <p:pic>
        <p:nvPicPr>
          <p:cNvPr id="94211" name="Picture 7" descr="str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0350"/>
            <a:ext cx="392271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het</a:t>
            </a:r>
            <a:r>
              <a:rPr lang="nl-NL" dirty="0"/>
              <a:t> </a:t>
            </a: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veld</a:t>
            </a:r>
          </a:p>
        </p:txBody>
      </p:sp>
      <p:pic>
        <p:nvPicPr>
          <p:cNvPr id="95235" name="Picture 7" descr="A7-01%20zicht%20op%20bunker%20in%20v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7233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 </a:t>
            </a:r>
            <a:r>
              <a:rPr lang="nl-NL" sz="2800">
                <a:latin typeface="Arial" charset="0"/>
                <a:cs typeface="Arial" charset="0"/>
              </a:rPr>
              <a:t>spook</a:t>
            </a:r>
          </a:p>
        </p:txBody>
      </p:sp>
      <p:pic>
        <p:nvPicPr>
          <p:cNvPr id="11267" name="Picture 5" descr="dyn003_original_409_409_pjpeg_2533305_f1cc98bfadcd79faae4a25cb41a2ba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917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6260" name="Picture 4" descr="rennende_hon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5845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86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achterna</a:t>
            </a:r>
            <a:r>
              <a:rPr lang="nl-NL" sz="3200">
                <a:latin typeface="Calibri" pitchFamily="34" charset="0"/>
              </a:rPr>
              <a:t> zitten – wegjagen - wegrennen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7284" name="Picture 4" descr="eenza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062912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86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eenzaam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8307" name="Picture 4" descr="gebarent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5433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>
            <a:spLocks/>
          </p:cNvSpPr>
          <p:nvPr/>
        </p:nvSpPr>
        <p:spPr bwMode="auto">
          <a:xfrm>
            <a:off x="500063" y="5286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gebaren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kan me niets schelen.</a:t>
            </a:r>
          </a:p>
          <a:p>
            <a:pPr eaLnBrk="1" hangingPunct="1">
              <a:buFont typeface="Arial" charset="0"/>
              <a:buNone/>
            </a:pPr>
            <a:endParaRPr lang="nl-NL"/>
          </a:p>
          <a:p>
            <a:pPr eaLnBrk="1" hangingPunct="1">
              <a:buFont typeface="Arial" charset="0"/>
              <a:buNone/>
            </a:pPr>
            <a:r>
              <a:rPr lang="nl-NL"/>
              <a:t>lastig</a:t>
            </a:r>
          </a:p>
          <a:p>
            <a:pPr eaLnBrk="1" hangingPunct="1">
              <a:buFont typeface="Arial" charset="0"/>
              <a:buNone/>
            </a:pPr>
            <a:endParaRPr lang="nl-NL"/>
          </a:p>
          <a:p>
            <a:pPr eaLnBrk="1" hangingPunct="1">
              <a:buFont typeface="Arial" charset="0"/>
              <a:buNone/>
            </a:pPr>
            <a:r>
              <a:rPr lang="nl-NL"/>
              <a:t>zielig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angst uiten: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	schrikken, huilen, hard wegrennen, huiveren, stokstijf stil staan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8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twijfel uiten: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	zal ik … of zal ik ...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8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verbazing uiten: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/>
              <a:t>	hoe kan dat nou?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kom hier	- wenken met de hand</a:t>
            </a:r>
          </a:p>
          <a:p>
            <a:pPr eaLnBrk="1" hangingPunct="1">
              <a:lnSpc>
                <a:spcPct val="90000"/>
              </a:lnSpc>
            </a:pPr>
            <a:endParaRPr lang="nl-NL" sz="24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pas op	- wijsvinger in de lucht en ermee heen en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			  weer gaan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4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ga weg!	- met de rug van je hand naar boven een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	  		  wegvegende beweging maken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4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nee		- schudden met je hoofd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240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/>
              <a:t>ja			- knikken met je hoofd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024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bos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paddenstoel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ruit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scheur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schram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straf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het veld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034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bos			de bossen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paddenstoel	de paddenstoelen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ruit			de ruiten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scheur			de scheuren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schram		de schrammen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straf			de straffen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het veld			de velden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6058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1616"/>
          </a:xfrm>
        </p:spPr>
        <p:txBody>
          <a:bodyPr/>
          <a:lstStyle/>
          <a:p>
            <a:r>
              <a:rPr lang="nl-NL" sz="3600" dirty="0"/>
              <a:t>Bijvoeglijk naamwoord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5187"/>
            <a:ext cx="8229600" cy="5766181"/>
          </a:xfrm>
        </p:spPr>
        <p:txBody>
          <a:bodyPr/>
          <a:lstStyle/>
          <a:p>
            <a:r>
              <a:rPr lang="nl-NL" u="sng" dirty="0"/>
              <a:t>Wat gaan we doen? Rondpraat</a:t>
            </a:r>
          </a:p>
          <a:p>
            <a:r>
              <a:rPr lang="nl-NL" dirty="0"/>
              <a:t>De leerlingen zeggen om de beurt een woord dat met het verhaal te maken heeft en plaatsen hier een bijvoeglijk naamwoord voor met de correcte vervoeging.</a:t>
            </a:r>
          </a:p>
          <a:p>
            <a:r>
              <a:rPr lang="nl-NL" dirty="0" err="1"/>
              <a:t>Bijv</a:t>
            </a:r>
            <a:r>
              <a:rPr lang="nl-NL" dirty="0"/>
              <a:t>: het kleine hert – de bruine egel – de grote ridder – de rode paddenstoel etc.</a:t>
            </a:r>
          </a:p>
          <a:p>
            <a:r>
              <a:rPr lang="nl-NL" dirty="0"/>
              <a:t>Vervolgens kunnen zij een aantal woorden die met het bos te maken hebben ook op het papier uit de map schrijven en er een kleine tekening bij maken.</a:t>
            </a:r>
          </a:p>
        </p:txBody>
      </p:sp>
    </p:spTree>
    <p:extLst>
      <p:ext uri="{BB962C8B-B14F-4D97-AF65-F5344CB8AC3E}">
        <p14:creationId xmlns:p14="http://schemas.microsoft.com/office/powerpoint/2010/main" val="401473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trompet</a:t>
            </a:r>
          </a:p>
        </p:txBody>
      </p:sp>
      <p:pic>
        <p:nvPicPr>
          <p:cNvPr id="12291" name="Picture 5" descr="875_w4xv3fkff7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2923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81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verrekijker</a:t>
            </a:r>
          </a:p>
        </p:txBody>
      </p:sp>
      <p:pic>
        <p:nvPicPr>
          <p:cNvPr id="13315" name="Picture 5" descr="verrekij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9705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143500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vleermuis</a:t>
            </a:r>
          </a:p>
        </p:txBody>
      </p:sp>
      <p:pic>
        <p:nvPicPr>
          <p:cNvPr id="14339" name="Picture 5" descr="2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5500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vijand</a:t>
            </a:r>
          </a:p>
        </p:txBody>
      </p:sp>
      <p:pic>
        <p:nvPicPr>
          <p:cNvPr id="15363" name="Picture 5" descr="her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4117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kasteelt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7401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een bezoek brengen 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DG_LEES4K_5351870-o_86356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46137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Picture 4" descr="uitsta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67238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uitstappen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ve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in de verte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bakker</a:t>
            </a:r>
          </a:p>
          <a:p>
            <a:r>
              <a:rPr lang="nl-NL" dirty="0"/>
              <a:t>de monteur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brood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beroep</a:t>
            </a:r>
          </a:p>
          <a:p>
            <a:r>
              <a:rPr lang="nl-NL" dirty="0"/>
              <a:t>de brandweerman</a:t>
            </a:r>
          </a:p>
        </p:txBody>
      </p:sp>
      <p:pic>
        <p:nvPicPr>
          <p:cNvPr id="4" name="Picture 5" descr="nieuws2-bakker-van-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811" y="3933056"/>
            <a:ext cx="3728989" cy="2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90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4" descr="spann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7057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4" descr="Smit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55245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eng</a:t>
            </a:r>
            <a:r>
              <a:rPr lang="nl-NL" sz="4400" dirty="0">
                <a:latin typeface="Calibri" pitchFamily="34" charset="0"/>
              </a:rPr>
              <a:t> -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Noem de ….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dagen van de week</a:t>
            </a:r>
          </a:p>
          <a:p>
            <a:pPr eaLnBrk="1" hangingPunct="1">
              <a:buFont typeface="Arial" charset="0"/>
              <a:buNone/>
            </a:pPr>
            <a:endParaRPr lang="nl-NL"/>
          </a:p>
          <a:p>
            <a:pPr eaLnBrk="1" hangingPunct="1">
              <a:buFont typeface="Arial" charset="0"/>
              <a:buNone/>
            </a:pPr>
            <a:r>
              <a:rPr lang="nl-NL"/>
              <a:t>overmorgen, gisteren enz.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honderduit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veilig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vol zijn van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/>
              <a:t>de fantasie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harnas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kasteel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kroon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ophaalbrug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prinses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schild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spook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trompet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vleermuis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vijand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/>
              <a:t>de fantasie		de fantasieën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harnas		de harnassen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kasteel		de kastelen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kroon		de kronen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ophaalbrug		de ophaalbruggen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prinses		de prinsessen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schild		de schilden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het spook		de spoken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trompet		de trompetten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vleermuis		de vleermuizen</a:t>
            </a:r>
          </a:p>
          <a:p>
            <a:pPr eaLnBrk="1" hangingPunct="1">
              <a:buFont typeface="Arial" charset="0"/>
              <a:buNone/>
            </a:pPr>
            <a:r>
              <a:rPr lang="nl-NL" sz="2400"/>
              <a:t>de vijand		de vijanden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ridder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verrekijker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ridder			de ridders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verrekijker		de verrekijkers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 dirty="0">
                <a:latin typeface="Arial" charset="0"/>
                <a:cs typeface="Arial" charset="0"/>
              </a:rPr>
              <a:t>Woord van de dag: </a:t>
            </a:r>
            <a:r>
              <a:rPr lang="nl-NL" sz="2800" dirty="0">
                <a:solidFill>
                  <a:srgbClr val="FF0000"/>
                </a:solidFill>
                <a:latin typeface="Arial" charset="0"/>
                <a:cs typeface="Arial" charset="0"/>
              </a:rPr>
              <a:t>het</a:t>
            </a:r>
            <a:r>
              <a:rPr lang="nl-NL" sz="2800" dirty="0">
                <a:latin typeface="Arial" charset="0"/>
                <a:cs typeface="Arial" charset="0"/>
              </a:rPr>
              <a:t> kasteel</a:t>
            </a:r>
          </a:p>
        </p:txBody>
      </p:sp>
      <p:pic>
        <p:nvPicPr>
          <p:cNvPr id="5123" name="Picture 5" descr="kast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8982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85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2800" dirty="0"/>
              <a:t>Zinnen samengesteld met voegwoorden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39" y="1268760"/>
            <a:ext cx="8229600" cy="4525963"/>
          </a:xfrm>
        </p:spPr>
        <p:txBody>
          <a:bodyPr/>
          <a:lstStyle/>
          <a:p>
            <a:r>
              <a:rPr lang="nl-NL" sz="2800" u="sng" dirty="0"/>
              <a:t>Wat gaan we doen? Tweegesprek op tijd.</a:t>
            </a:r>
          </a:p>
          <a:p>
            <a:r>
              <a:rPr lang="nl-NL" sz="2800" dirty="0"/>
              <a:t>De leerlingen gaan in tweetallen het verhaal van de dag navertellen.</a:t>
            </a:r>
          </a:p>
          <a:p>
            <a:r>
              <a:rPr lang="nl-NL" sz="2800" dirty="0"/>
              <a:t>Bij elke verhaalplaat maken zij zinnen en proberen ze voegwoorden te gebruiken om lange zinnen te vormen. </a:t>
            </a:r>
          </a:p>
          <a:p>
            <a:r>
              <a:rPr lang="nl-NL" sz="2800" dirty="0"/>
              <a:t>Voegwoorden: maar - als - want – toen - omdat</a:t>
            </a:r>
          </a:p>
          <a:p>
            <a:r>
              <a:rPr lang="nl-NL" sz="2800" dirty="0"/>
              <a:t>Na </a:t>
            </a:r>
            <a:r>
              <a:rPr lang="nl-NL" sz="2800" dirty="0" err="1"/>
              <a:t>ca</a:t>
            </a:r>
            <a:r>
              <a:rPr lang="nl-NL" sz="2800" dirty="0"/>
              <a:t> 2 minuten de volgende plaat.</a:t>
            </a:r>
          </a:p>
          <a:p>
            <a:r>
              <a:rPr lang="nl-NL" sz="2800" dirty="0"/>
              <a:t>Let op de werkwoorden!</a:t>
            </a:r>
          </a:p>
        </p:txBody>
      </p:sp>
    </p:spTree>
    <p:extLst>
      <p:ext uri="{BB962C8B-B14F-4D97-AF65-F5344CB8AC3E}">
        <p14:creationId xmlns:p14="http://schemas.microsoft.com/office/powerpoint/2010/main" val="2479589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93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4400"/>
              <a:t>				</a:t>
            </a:r>
          </a:p>
          <a:p>
            <a:pPr eaLnBrk="1" hangingPunct="1">
              <a:buFont typeface="Arial" charset="0"/>
              <a:buNone/>
            </a:pPr>
            <a:endParaRPr lang="nl-NL" sz="4400"/>
          </a:p>
          <a:p>
            <a:pPr algn="ctr" eaLnBrk="1" hangingPunct="1">
              <a:buFont typeface="Arial" charset="0"/>
              <a:buNone/>
            </a:pPr>
            <a:r>
              <a:rPr lang="nl-NL" sz="4400"/>
              <a:t>Dag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0693" y="1556792"/>
            <a:ext cx="8229600" cy="45259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kasteel</a:t>
            </a:r>
          </a:p>
          <a:p>
            <a:r>
              <a:rPr lang="nl-NL" dirty="0"/>
              <a:t>de fantasie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harnas</a:t>
            </a:r>
          </a:p>
          <a:p>
            <a:r>
              <a:rPr lang="nl-NL" dirty="0"/>
              <a:t>de kroon</a:t>
            </a:r>
          </a:p>
          <a:p>
            <a:r>
              <a:rPr lang="nl-NL" dirty="0"/>
              <a:t>een bezoek brengen aan</a:t>
            </a:r>
          </a:p>
        </p:txBody>
      </p:sp>
      <p:pic>
        <p:nvPicPr>
          <p:cNvPr id="4" name="Picture 5" descr="kast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55689"/>
            <a:ext cx="3672408" cy="24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37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370918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 dirty="0">
                <a:latin typeface="Arial" charset="0"/>
                <a:cs typeface="Arial" charset="0"/>
              </a:rPr>
              <a:t>Woord van de dag: de wieg</a:t>
            </a:r>
          </a:p>
        </p:txBody>
      </p:sp>
      <p:pic>
        <p:nvPicPr>
          <p:cNvPr id="35843" name="Picture 6" descr="wi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464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baby</a:t>
            </a:r>
          </a:p>
        </p:txBody>
      </p:sp>
      <p:pic>
        <p:nvPicPr>
          <p:cNvPr id="31747" name="Picture 6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9930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 dirty="0">
                <a:solidFill>
                  <a:srgbClr val="FF0000"/>
                </a:solidFill>
                <a:latin typeface="Arial" charset="0"/>
                <a:cs typeface="Arial" charset="0"/>
              </a:rPr>
              <a:t>het</a:t>
            </a:r>
            <a:r>
              <a:rPr lang="nl-NL" sz="2800" dirty="0">
                <a:latin typeface="Arial" charset="0"/>
                <a:cs typeface="Arial" charset="0"/>
              </a:rPr>
              <a:t> beschuit</a:t>
            </a:r>
          </a:p>
        </p:txBody>
      </p:sp>
      <p:pic>
        <p:nvPicPr>
          <p:cNvPr id="32771" name="Picture 6" descr="beschuit-met-muis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633571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feestdag</a:t>
            </a:r>
          </a:p>
        </p:txBody>
      </p:sp>
      <p:pic>
        <p:nvPicPr>
          <p:cNvPr id="33795" name="Picture 6" descr="vuurwer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009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fantasie</a:t>
            </a:r>
          </a:p>
        </p:txBody>
      </p:sp>
      <p:pic>
        <p:nvPicPr>
          <p:cNvPr id="3075" name="Picture 5" descr="space-fantasy-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329487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geboorte</a:t>
            </a:r>
          </a:p>
        </p:txBody>
      </p:sp>
      <p:pic>
        <p:nvPicPr>
          <p:cNvPr id="34819" name="Picture 6" descr="geboorte-t6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6250"/>
            <a:ext cx="60928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6868" name="Picture 4" descr="283_228_48_overste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027737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149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wegbrengen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loo-fiet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3453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149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ophalen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assortiment_categoryImage_zuigenenbij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82819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149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zuigen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2004%2010%2012%20Papa%20en%20Thijmen%20op%20bank%20slapen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27233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00063" y="52149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suffen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dirty="0"/>
              <a:t>Wensen</a:t>
            </a:r>
          </a:p>
          <a:p>
            <a:pPr eaLnBrk="1" hangingPunct="1">
              <a:buFont typeface="Arial" charset="0"/>
              <a:buNone/>
            </a:pPr>
            <a:endParaRPr lang="nl-NL" dirty="0"/>
          </a:p>
          <a:p>
            <a:pPr eaLnBrk="1" hangingPunct="1">
              <a:buFont typeface="Arial" charset="0"/>
              <a:buNone/>
            </a:pPr>
            <a:r>
              <a:rPr lang="nl-NL" dirty="0"/>
              <a:t>Ik </a:t>
            </a:r>
            <a:r>
              <a:rPr lang="nl-NL" b="1" u="sng" dirty="0"/>
              <a:t>wens</a:t>
            </a:r>
            <a:r>
              <a:rPr lang="nl-NL" dirty="0"/>
              <a:t> jou een fijne dag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Jij </a:t>
            </a:r>
            <a:r>
              <a:rPr lang="nl-NL" b="1" u="sng" dirty="0"/>
              <a:t>wenst</a:t>
            </a:r>
            <a:r>
              <a:rPr lang="nl-NL" dirty="0"/>
              <a:t> haar veel plezier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Wij </a:t>
            </a:r>
            <a:r>
              <a:rPr lang="nl-NL" b="1" u="sng" dirty="0"/>
              <a:t>wensen</a:t>
            </a:r>
            <a:r>
              <a:rPr lang="nl-NL" dirty="0"/>
              <a:t> jullie veel geluk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dirty="0"/>
              <a:t>het beschuit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feestdagen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wieg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dirty="0"/>
              <a:t>het beschuit		de beschuiten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feestdag		de feestdagen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wieg			de wiegen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baby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geboorte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baby			de baby’s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geboorte		de geboortes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</a:t>
            </a:r>
            <a:r>
              <a:rPr lang="nl-NL" sz="2800">
                <a:latin typeface="Arial" charset="0"/>
                <a:cs typeface="Arial" charset="0"/>
              </a:rPr>
              <a:t> harnas</a:t>
            </a:r>
          </a:p>
        </p:txBody>
      </p:sp>
      <p:pic>
        <p:nvPicPr>
          <p:cNvPr id="4099" name="Picture 5" descr="har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238125"/>
            <a:ext cx="20685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hoeveelheidswoorden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Wat hebben we nodig? Muntjes/kralen/fiches</a:t>
            </a:r>
          </a:p>
          <a:p>
            <a:r>
              <a:rPr lang="nl-NL" dirty="0"/>
              <a:t>Geef elk tweetal een aantal muntjes </a:t>
            </a:r>
            <a:r>
              <a:rPr lang="nl-NL" dirty="0" err="1"/>
              <a:t>oid</a:t>
            </a:r>
            <a:r>
              <a:rPr lang="nl-NL" dirty="0"/>
              <a:t>.</a:t>
            </a:r>
          </a:p>
          <a:p>
            <a:r>
              <a:rPr lang="nl-NL" dirty="0"/>
              <a:t>De kinderen pakken een aantal muntjes.</a:t>
            </a:r>
          </a:p>
          <a:p>
            <a:r>
              <a:rPr lang="nl-NL" dirty="0"/>
              <a:t>Kijken hoeveel zij er hebben en maken een bijbehorende zin met </a:t>
            </a:r>
            <a:r>
              <a:rPr lang="nl-NL" dirty="0" err="1"/>
              <a:t>hoev.woord</a:t>
            </a:r>
            <a:r>
              <a:rPr lang="nl-NL" dirty="0"/>
              <a:t> erin.</a:t>
            </a:r>
          </a:p>
          <a:p>
            <a:r>
              <a:rPr lang="nl-NL" dirty="0" err="1"/>
              <a:t>Bijv</a:t>
            </a:r>
            <a:r>
              <a:rPr lang="nl-NL" dirty="0"/>
              <a:t>: Ik heb 2 muntjes </a:t>
            </a:r>
            <a:r>
              <a:rPr lang="nl-NL" dirty="0">
                <a:solidFill>
                  <a:srgbClr val="00B050"/>
                </a:solidFill>
              </a:rPr>
              <a:t>minder</a:t>
            </a:r>
            <a:r>
              <a:rPr lang="nl-NL" dirty="0"/>
              <a:t> dan jou/Jij hebt 2 muntjes </a:t>
            </a:r>
            <a:r>
              <a:rPr lang="nl-NL" dirty="0">
                <a:solidFill>
                  <a:srgbClr val="00B050"/>
                </a:solidFill>
              </a:rPr>
              <a:t>meer</a:t>
            </a:r>
            <a:r>
              <a:rPr lang="nl-NL" dirty="0"/>
              <a:t> dan ik/ Ik heb er </a:t>
            </a:r>
            <a:r>
              <a:rPr lang="nl-NL" dirty="0">
                <a:solidFill>
                  <a:srgbClr val="00B050"/>
                </a:solidFill>
              </a:rPr>
              <a:t>veel</a:t>
            </a:r>
            <a:r>
              <a:rPr lang="nl-NL" dirty="0"/>
              <a:t> jij hebt er </a:t>
            </a:r>
            <a:r>
              <a:rPr lang="nl-NL" dirty="0">
                <a:solidFill>
                  <a:srgbClr val="00B050"/>
                </a:solidFill>
              </a:rPr>
              <a:t>weinig</a:t>
            </a:r>
            <a:r>
              <a:rPr lang="nl-NL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163060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850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sz="4400"/>
          </a:p>
          <a:p>
            <a:pPr eaLnBrk="1" hangingPunct="1">
              <a:buFont typeface="Arial" charset="0"/>
              <a:buNone/>
            </a:pPr>
            <a:endParaRPr lang="nl-NL" sz="4400"/>
          </a:p>
          <a:p>
            <a:pPr algn="ctr" eaLnBrk="1" hangingPunct="1">
              <a:buFont typeface="Arial" charset="0"/>
              <a:buNone/>
            </a:pPr>
            <a:r>
              <a:rPr lang="nl-NL" sz="4400"/>
              <a:t>Dag 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15" y="1556792"/>
            <a:ext cx="8229600" cy="4525963"/>
          </a:xfrm>
        </p:spPr>
        <p:txBody>
          <a:bodyPr/>
          <a:lstStyle/>
          <a:p>
            <a:r>
              <a:rPr lang="nl-NL" dirty="0"/>
              <a:t>de wieg</a:t>
            </a:r>
          </a:p>
          <a:p>
            <a:r>
              <a:rPr lang="nl-NL" dirty="0"/>
              <a:t>de feestdag</a:t>
            </a:r>
          </a:p>
          <a:p>
            <a:r>
              <a:rPr lang="nl-NL" dirty="0"/>
              <a:t>de baby</a:t>
            </a:r>
          </a:p>
          <a:p>
            <a:r>
              <a:rPr lang="nl-NL" dirty="0"/>
              <a:t>de beschuit</a:t>
            </a:r>
          </a:p>
          <a:p>
            <a:r>
              <a:rPr lang="nl-NL" dirty="0"/>
              <a:t>wensen</a:t>
            </a:r>
          </a:p>
        </p:txBody>
      </p:sp>
      <p:pic>
        <p:nvPicPr>
          <p:cNvPr id="4" name="Picture 6" descr="wi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225319" cy="38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326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 dirty="0">
                <a:latin typeface="Arial" charset="0"/>
                <a:cs typeface="Arial" charset="0"/>
              </a:rPr>
              <a:t>Woord van de dag: de toiletspullen</a:t>
            </a:r>
          </a:p>
        </p:txBody>
      </p:sp>
      <p:pic>
        <p:nvPicPr>
          <p:cNvPr id="56323" name="Picture 7" descr="toilettasje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144" y="-14287"/>
            <a:ext cx="45005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bagage</a:t>
            </a:r>
          </a:p>
        </p:txBody>
      </p:sp>
      <p:pic>
        <p:nvPicPr>
          <p:cNvPr id="47107" name="Picture 6" descr="2815396240_5f9a666f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11003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 </a:t>
            </a:r>
            <a:r>
              <a:rPr lang="nl-NL" sz="2800">
                <a:latin typeface="Arial" charset="0"/>
                <a:cs typeface="Arial" charset="0"/>
              </a:rPr>
              <a:t>grapje</a:t>
            </a:r>
          </a:p>
        </p:txBody>
      </p:sp>
      <p:pic>
        <p:nvPicPr>
          <p:cNvPr id="48131" name="Picture 6" descr="grap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55967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 </a:t>
            </a:r>
            <a:r>
              <a:rPr lang="nl-NL" sz="2800">
                <a:latin typeface="Arial" charset="0"/>
                <a:cs typeface="Arial" charset="0"/>
              </a:rPr>
              <a:t>kasteel</a:t>
            </a:r>
          </a:p>
        </p:txBody>
      </p:sp>
      <p:pic>
        <p:nvPicPr>
          <p:cNvPr id="49155" name="Picture 6" descr="kast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8486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71500" y="5143500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kroon</a:t>
            </a:r>
          </a:p>
        </p:txBody>
      </p:sp>
      <p:pic>
        <p:nvPicPr>
          <p:cNvPr id="50179" name="Picture 6" descr="k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8913"/>
            <a:ext cx="552926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krul</a:t>
            </a:r>
          </a:p>
        </p:txBody>
      </p:sp>
      <p:pic>
        <p:nvPicPr>
          <p:cNvPr id="51203" name="Picture 2" descr="http://t0.gstatic.com/images?q=tbn:NhpYwwwmnFX_qM:http://home.planet.nl/~hietb062/abc/kru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928688"/>
            <a:ext cx="33575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143500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kroon</a:t>
            </a:r>
          </a:p>
        </p:txBody>
      </p:sp>
      <p:pic>
        <p:nvPicPr>
          <p:cNvPr id="6147" name="Picture 5" descr="k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76103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</a:t>
            </a:r>
            <a:r>
              <a:rPr lang="nl-NL" sz="2800">
                <a:latin typeface="Arial" charset="0"/>
                <a:cs typeface="Arial" charset="0"/>
              </a:rPr>
              <a:t> museum</a:t>
            </a:r>
          </a:p>
        </p:txBody>
      </p:sp>
      <p:pic>
        <p:nvPicPr>
          <p:cNvPr id="52227" name="Picture 6" descr="muse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51117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ridder</a:t>
            </a:r>
          </a:p>
        </p:txBody>
      </p:sp>
      <p:pic>
        <p:nvPicPr>
          <p:cNvPr id="53251" name="Picture 6" descr="ri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472113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solidFill>
                  <a:srgbClr val="FF0000"/>
                </a:solidFill>
                <a:latin typeface="Arial" charset="0"/>
                <a:cs typeface="Arial" charset="0"/>
              </a:rPr>
              <a:t>het</a:t>
            </a:r>
            <a:r>
              <a:rPr lang="nl-NL" sz="2800">
                <a:latin typeface="Arial" charset="0"/>
                <a:cs typeface="Arial" charset="0"/>
              </a:rPr>
              <a:t> schild</a:t>
            </a:r>
          </a:p>
        </p:txBody>
      </p:sp>
      <p:pic>
        <p:nvPicPr>
          <p:cNvPr id="54275" name="Picture 6" descr="Plastikartikel_Ruestungen_Schilder_Ritterschild_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5829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143500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slaapzak</a:t>
            </a:r>
          </a:p>
        </p:txBody>
      </p:sp>
      <p:pic>
        <p:nvPicPr>
          <p:cNvPr id="55299" name="Picture 6" descr="ColemanPoplarDouble21020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72306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verrekijker</a:t>
            </a:r>
          </a:p>
        </p:txBody>
      </p:sp>
      <p:pic>
        <p:nvPicPr>
          <p:cNvPr id="57347" name="Picture 6" descr="verrekij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3943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kasteelt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525" y="0"/>
            <a:ext cx="37877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nl-NL" sz="2800" dirty="0">
                <a:latin typeface="Arial" pitchFamily="34" charset="0"/>
                <a:ea typeface="+mj-ea"/>
                <a:cs typeface="Arial" pitchFamily="34" charset="0"/>
              </a:rPr>
              <a:t>een bezoek brengen 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gillende_kind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6880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spann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7057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Smit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55245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eng - 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80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2468" name="Picture 4" descr="DG_LEES4K_5351870-o_86356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46137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286375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ophaalbrug</a:t>
            </a:r>
          </a:p>
        </p:txBody>
      </p:sp>
      <p:pic>
        <p:nvPicPr>
          <p:cNvPr id="7171" name="Picture 5" descr="Nijenrode19_ophaalbrug20051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632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Gezellig%20op%20de%20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gezellig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6385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laten</a:t>
            </a:r>
            <a:r>
              <a:rPr lang="nl-NL" sz="4400">
                <a:latin typeface="Calibri" pitchFamily="34" charset="0"/>
              </a:rPr>
              <a:t> </a:t>
            </a:r>
            <a:r>
              <a:rPr lang="nl-NL" sz="2800"/>
              <a:t>schrikken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uitzwaaien0001bewerk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208962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uitzwaaien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5" descr="2005-12332-steven%20en%20mathijs%20toeteren">
            <a:hlinkClick r:id="rId2" tooltip="bekijk deze foto in het groo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727233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21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toeteren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amour_de_pie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18306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griezelig (of gezellig)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ve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in de verte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versto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verstoppen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06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kasteel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kroon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krul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het schild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slaapzak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16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dirty="0"/>
              <a:t>het kasteel		        	de kastelen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kroon			de kronen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krul			de krullen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het schild			de schilden</a:t>
            </a:r>
          </a:p>
          <a:p>
            <a:pPr eaLnBrk="1" hangingPunct="1">
              <a:buFont typeface="Arial" charset="0"/>
              <a:buNone/>
            </a:pPr>
            <a:r>
              <a:rPr lang="nl-NL" dirty="0"/>
              <a:t>de slaapzak		de slaapzakken</a:t>
            </a:r>
          </a:p>
          <a:p>
            <a:pPr eaLnBrk="1" hangingPunct="1"/>
            <a:endParaRPr lang="nl-NL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27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grapje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ridder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verrekijker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prinses</a:t>
            </a:r>
          </a:p>
        </p:txBody>
      </p:sp>
      <p:pic>
        <p:nvPicPr>
          <p:cNvPr id="8195" name="Picture 5" descr="gele%20prinses%20b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0350"/>
            <a:ext cx="6048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37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het grapje			de grapjes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ridder			de ridders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verrekijker		de verrekijkers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4259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Vraagzinnen en werkwoorden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Wat gaan we doen? Mix en ruil </a:t>
            </a:r>
          </a:p>
          <a:p>
            <a:r>
              <a:rPr lang="nl-NL" dirty="0"/>
              <a:t>Wat hebben we nodig: kaartjes en potloden</a:t>
            </a:r>
          </a:p>
          <a:p>
            <a:r>
              <a:rPr lang="nl-NL" dirty="0"/>
              <a:t>De leerlingen schrijven duidelijk een </a:t>
            </a:r>
            <a:r>
              <a:rPr lang="nl-NL" dirty="0">
                <a:solidFill>
                  <a:srgbClr val="FFC000"/>
                </a:solidFill>
              </a:rPr>
              <a:t>wie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doet 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wat </a:t>
            </a:r>
            <a:r>
              <a:rPr lang="nl-NL" dirty="0">
                <a:solidFill>
                  <a:srgbClr val="7030A0"/>
                </a:solidFill>
              </a:rPr>
              <a:t>waar </a:t>
            </a:r>
            <a:r>
              <a:rPr lang="nl-NL" dirty="0"/>
              <a:t>zin op een kaartje.</a:t>
            </a:r>
          </a:p>
          <a:p>
            <a:r>
              <a:rPr lang="nl-NL" dirty="0"/>
              <a:t>Leerlingen lopen rond en geven een high five. </a:t>
            </a:r>
          </a:p>
          <a:p>
            <a:r>
              <a:rPr lang="nl-NL" dirty="0"/>
              <a:t>De ene leerling leest de zin voor, de ander maakt er een vraagzin van. Daarna wisselen. </a:t>
            </a:r>
          </a:p>
          <a:p>
            <a:r>
              <a:rPr lang="nl-NL" dirty="0"/>
              <a:t>Kaartjes omruilen en naar de volgende lopen.</a:t>
            </a:r>
          </a:p>
        </p:txBody>
      </p:sp>
    </p:spTree>
    <p:extLst>
      <p:ext uri="{BB962C8B-B14F-4D97-AF65-F5344CB8AC3E}">
        <p14:creationId xmlns:p14="http://schemas.microsoft.com/office/powerpoint/2010/main" val="33090930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32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sz="4400"/>
          </a:p>
          <a:p>
            <a:pPr eaLnBrk="1" hangingPunct="1">
              <a:buFont typeface="Arial" charset="0"/>
              <a:buNone/>
            </a:pPr>
            <a:endParaRPr lang="nl-NL" sz="4400"/>
          </a:p>
          <a:p>
            <a:pPr algn="ctr" eaLnBrk="1" hangingPunct="1">
              <a:buFont typeface="Arial" charset="0"/>
              <a:buNone/>
            </a:pPr>
            <a:r>
              <a:rPr lang="nl-NL" sz="4400"/>
              <a:t>Dag 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bagage</a:t>
            </a:r>
          </a:p>
          <a:p>
            <a:r>
              <a:rPr lang="nl-NL" dirty="0"/>
              <a:t>de toiletspullen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museum</a:t>
            </a:r>
          </a:p>
          <a:p>
            <a:r>
              <a:rPr lang="nl-NL" dirty="0"/>
              <a:t>de verrekijker</a:t>
            </a:r>
          </a:p>
          <a:p>
            <a:r>
              <a:rPr lang="nl-NL" dirty="0"/>
              <a:t>de ridder</a:t>
            </a:r>
          </a:p>
        </p:txBody>
      </p:sp>
      <p:pic>
        <p:nvPicPr>
          <p:cNvPr id="4" name="Picture 7" descr="toilettasje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238" y="2898900"/>
            <a:ext cx="2777562" cy="3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308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6492923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214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Woord van de dag:  de schat</a:t>
            </a:r>
          </a:p>
        </p:txBody>
      </p:sp>
      <p:pic>
        <p:nvPicPr>
          <p:cNvPr id="79875" name="Picture 6" descr="foto%20schatk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8133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de berg</a:t>
            </a:r>
          </a:p>
        </p:txBody>
      </p:sp>
      <p:pic>
        <p:nvPicPr>
          <p:cNvPr id="75779" name="Picture 6" descr="BergFu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62463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214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het</a:t>
            </a: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 gat</a:t>
            </a:r>
          </a:p>
        </p:txBody>
      </p:sp>
      <p:pic>
        <p:nvPicPr>
          <p:cNvPr id="76803" name="Picture 6" descr="300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43887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 eaLnBrk="1" hangingPunct="1"/>
            <a:r>
              <a:rPr lang="nl-NL" sz="2800">
                <a:latin typeface="Arial" charset="0"/>
                <a:cs typeface="Arial" charset="0"/>
              </a:rPr>
              <a:t>de ridder</a:t>
            </a:r>
          </a:p>
        </p:txBody>
      </p:sp>
      <p:pic>
        <p:nvPicPr>
          <p:cNvPr id="9219" name="Picture 5" descr="ri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472113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535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latin typeface="Arial" pitchFamily="34" charset="0"/>
                <a:ea typeface="+mn-ea"/>
                <a:cs typeface="Arial" pitchFamily="34" charset="0"/>
              </a:rPr>
              <a:t>de hoop</a:t>
            </a:r>
          </a:p>
        </p:txBody>
      </p:sp>
      <p:pic>
        <p:nvPicPr>
          <p:cNvPr id="77827" name="Picture 7" descr="Boete_Za_9019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3152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143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>
                <a:latin typeface="Arial" pitchFamily="34" charset="0"/>
                <a:ea typeface="+mn-ea"/>
                <a:cs typeface="Arial" pitchFamily="34" charset="0"/>
              </a:rPr>
              <a:t>de kuil</a:t>
            </a:r>
          </a:p>
        </p:txBody>
      </p:sp>
      <p:pic>
        <p:nvPicPr>
          <p:cNvPr id="78851" name="Picture 7" descr="ku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535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800">
                <a:latin typeface="Arial" pitchFamily="34" charset="0"/>
                <a:ea typeface="+mn-ea"/>
                <a:cs typeface="Arial" pitchFamily="34" charset="0"/>
              </a:rPr>
              <a:t>de schop (de schep)</a:t>
            </a:r>
          </a:p>
        </p:txBody>
      </p:sp>
      <p:pic>
        <p:nvPicPr>
          <p:cNvPr id="80899" name="Picture 6" descr="sch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4643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ve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2800"/>
              <a:t>in de verte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provence%20vaucluse%20frankrijk%20gr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489825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graven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ku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571500" y="535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800"/>
              <a:t>iets ergens instoppen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49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berg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het gat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hoop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kuil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schat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schop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/>
              <a:t>de berg			de bergen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het gat			de gaten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hoop			de hopen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kuil			de kuilen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schat			de schatten</a:t>
            </a:r>
          </a:p>
          <a:p>
            <a:pPr eaLnBrk="1" hangingPunct="1">
              <a:buFont typeface="Arial" charset="0"/>
              <a:buNone/>
            </a:pPr>
            <a:r>
              <a:rPr lang="nl-NL"/>
              <a:t>de schop			de schoppen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/>
          <a:lstStyle/>
          <a:p>
            <a:r>
              <a:rPr lang="nl-NL" sz="4000" dirty="0"/>
              <a:t>Verwijzende functiewoorden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/>
          <a:lstStyle/>
          <a:p>
            <a:r>
              <a:rPr lang="nl-NL" sz="2800" u="sng" dirty="0"/>
              <a:t>Wat gaan we </a:t>
            </a:r>
            <a:r>
              <a:rPr lang="nl-NL" sz="2800" u="sng" dirty="0" err="1"/>
              <a:t>doen?Tweepraat</a:t>
            </a:r>
            <a:endParaRPr lang="nl-NL" sz="2800" u="sng" dirty="0"/>
          </a:p>
          <a:p>
            <a:r>
              <a:rPr lang="nl-NL" sz="2800" dirty="0"/>
              <a:t>De leerlingen gaan in tweetallen een (spannend) verhaal vertellen aan elkaar over een schat.</a:t>
            </a:r>
          </a:p>
          <a:p>
            <a:r>
              <a:rPr lang="nl-NL" sz="2800" dirty="0"/>
              <a:t>Geef ze even de tijd om na te denken over</a:t>
            </a:r>
          </a:p>
          <a:p>
            <a:pPr marL="0" indent="0">
              <a:buNone/>
            </a:pPr>
            <a:r>
              <a:rPr lang="nl-NL" sz="2800" dirty="0"/>
              <a:t>    </a:t>
            </a:r>
            <a:r>
              <a:rPr lang="nl-NL" sz="2800" dirty="0">
                <a:solidFill>
                  <a:srgbClr val="FFC000"/>
                </a:solidFill>
              </a:rPr>
              <a:t>wie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wat</a:t>
            </a:r>
            <a:r>
              <a:rPr lang="nl-NL" sz="2800" dirty="0"/>
              <a:t> en </a:t>
            </a:r>
            <a:r>
              <a:rPr lang="nl-NL" sz="2800" dirty="0">
                <a:solidFill>
                  <a:srgbClr val="7030A0"/>
                </a:solidFill>
              </a:rPr>
              <a:t>waar</a:t>
            </a:r>
            <a:r>
              <a:rPr lang="nl-NL" sz="2800" dirty="0"/>
              <a:t> het gaat.</a:t>
            </a:r>
          </a:p>
          <a:p>
            <a:r>
              <a:rPr lang="nl-NL" sz="2800" dirty="0"/>
              <a:t>In het verhaal moeten zij proberen woorden te gebruiken als: </a:t>
            </a:r>
          </a:p>
          <a:p>
            <a:pPr marL="0" indent="0">
              <a:buNone/>
            </a:pPr>
            <a:r>
              <a:rPr lang="nl-NL" sz="2800" dirty="0"/>
              <a:t>    </a:t>
            </a:r>
            <a:r>
              <a:rPr lang="nl-NL" dirty="0"/>
              <a:t>zij - hij - dit – dat – die – deze - 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De leerlingen kunnen evt. van elkaar bijhouden hoe vaak zij deze woorden hebben gebruikt.</a:t>
            </a:r>
          </a:p>
        </p:txBody>
      </p:sp>
    </p:spTree>
    <p:extLst>
      <p:ext uri="{BB962C8B-B14F-4D97-AF65-F5344CB8AC3E}">
        <p14:creationId xmlns:p14="http://schemas.microsoft.com/office/powerpoint/2010/main" val="41489808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66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861</Words>
  <Application>Microsoft Office PowerPoint</Application>
  <PresentationFormat>Diavoorstelling (4:3)</PresentationFormat>
  <Paragraphs>306</Paragraphs>
  <Slides>120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120</vt:i4>
      </vt:variant>
    </vt:vector>
  </HeadingPairs>
  <TitlesOfParts>
    <vt:vector size="123" baseType="lpstr">
      <vt:lpstr>Arial</vt:lpstr>
      <vt:lpstr>Calibri</vt:lpstr>
      <vt:lpstr>Office-thema</vt:lpstr>
      <vt:lpstr>Mondeling  Nederlands</vt:lpstr>
      <vt:lpstr>Weet je nog?</vt:lpstr>
      <vt:lpstr>Woord van de dag: het kasteel</vt:lpstr>
      <vt:lpstr>de fantasie</vt:lpstr>
      <vt:lpstr>het harnas</vt:lpstr>
      <vt:lpstr>de kroon</vt:lpstr>
      <vt:lpstr>de ophaalbrug</vt:lpstr>
      <vt:lpstr>de prinses</vt:lpstr>
      <vt:lpstr>de ridder</vt:lpstr>
      <vt:lpstr>het schild</vt:lpstr>
      <vt:lpstr>het spook</vt:lpstr>
      <vt:lpstr>de trompet</vt:lpstr>
      <vt:lpstr>de verrekijker</vt:lpstr>
      <vt:lpstr>de vleermuis</vt:lpstr>
      <vt:lpstr>de vijand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Noem de ….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Zinnen samengesteld met voegwoorden</vt:lpstr>
      <vt:lpstr>Wat hebben wij geleerd?</vt:lpstr>
      <vt:lpstr>PowerPoint-presentatie</vt:lpstr>
      <vt:lpstr>Weet je nog?</vt:lpstr>
      <vt:lpstr> weet je nog? Het verhaal</vt:lpstr>
      <vt:lpstr>Woord van de dag: de wieg</vt:lpstr>
      <vt:lpstr>de baby</vt:lpstr>
      <vt:lpstr>het beschuit</vt:lpstr>
      <vt:lpstr>de feestdag</vt:lpstr>
      <vt:lpstr>de geboorte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hoeveelheidswoorden</vt:lpstr>
      <vt:lpstr>Wat hebben wij geleerd?</vt:lpstr>
      <vt:lpstr>PowerPoint-presentatie</vt:lpstr>
      <vt:lpstr>Weet je nog?</vt:lpstr>
      <vt:lpstr>Woord van de dag: de toiletspullen</vt:lpstr>
      <vt:lpstr>de bagage</vt:lpstr>
      <vt:lpstr>het grapje</vt:lpstr>
      <vt:lpstr>het kasteel</vt:lpstr>
      <vt:lpstr>de kroon</vt:lpstr>
      <vt:lpstr>de krul</vt:lpstr>
      <vt:lpstr>het museum</vt:lpstr>
      <vt:lpstr>de ridder</vt:lpstr>
      <vt:lpstr>het schild</vt:lpstr>
      <vt:lpstr>de slaapzak</vt:lpstr>
      <vt:lpstr>de verrekijker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Vraagzinnen en werkwoorden</vt:lpstr>
      <vt:lpstr>Wat hebben wij geleerd?</vt:lpstr>
      <vt:lpstr>PowerPoint-presentatie</vt:lpstr>
      <vt:lpstr>Weet je nog?</vt:lpstr>
      <vt:lpstr> weet je nog? Het verhaal</vt:lpstr>
      <vt:lpstr>Woord van de dag:  de schat</vt:lpstr>
      <vt:lpstr>de berg</vt:lpstr>
      <vt:lpstr>het gat</vt:lpstr>
      <vt:lpstr>de hoop</vt:lpstr>
      <vt:lpstr>de kuil</vt:lpstr>
      <vt:lpstr>de schop (de schep)</vt:lpstr>
      <vt:lpstr>PowerPoint-presentatie</vt:lpstr>
      <vt:lpstr>PowerPoint-presentatie</vt:lpstr>
      <vt:lpstr>PowerPoint-presentatie</vt:lpstr>
      <vt:lpstr>meervoud</vt:lpstr>
      <vt:lpstr>meervoud</vt:lpstr>
      <vt:lpstr>Verwijzende functiewoorden</vt:lpstr>
      <vt:lpstr>Wat hebben wij geleerd?</vt:lpstr>
      <vt:lpstr>PowerPoint-presentatie</vt:lpstr>
      <vt:lpstr>Weet je nog?</vt:lpstr>
      <vt:lpstr>Woord van de dag: het bos</vt:lpstr>
      <vt:lpstr>de maan</vt:lpstr>
      <vt:lpstr>de paddenstoel</vt:lpstr>
      <vt:lpstr>de ruit</vt:lpstr>
      <vt:lpstr>de scheur</vt:lpstr>
      <vt:lpstr>de schram</vt:lpstr>
      <vt:lpstr>de straf</vt:lpstr>
      <vt:lpstr>het veld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 Het verhaal</vt:lpstr>
      <vt:lpstr>Bijvoeglijk naamwoord</vt:lpstr>
      <vt:lpstr>Wat hebben wij geleerd?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fantasie</dc:title>
  <dc:creator>E210</dc:creator>
  <cp:lastModifiedBy>Invaller Wissel</cp:lastModifiedBy>
  <cp:revision>92</cp:revision>
  <dcterms:created xsi:type="dcterms:W3CDTF">2010-06-03T21:41:20Z</dcterms:created>
  <dcterms:modified xsi:type="dcterms:W3CDTF">2018-02-12T07:29:00Z</dcterms:modified>
</cp:coreProperties>
</file>